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07" r:id="rId1"/>
  </p:sldMasterIdLst>
  <p:notesMasterIdLst>
    <p:notesMasterId r:id="rId7"/>
  </p:notesMasterIdLst>
  <p:handoutMasterIdLst>
    <p:handoutMasterId r:id="rId8"/>
  </p:handoutMasterIdLst>
  <p:sldIdLst>
    <p:sldId id="450" r:id="rId2"/>
    <p:sldId id="455" r:id="rId3"/>
    <p:sldId id="456" r:id="rId4"/>
    <p:sldId id="457" r:id="rId5"/>
    <p:sldId id="458" r:id="rId6"/>
  </p:sldIdLst>
  <p:sldSz cx="10333038" cy="8208963"/>
  <p:notesSz cx="9944100" cy="6805613"/>
  <p:defaultTextStyle>
    <a:defPPr>
      <a:defRPr lang="en-US"/>
    </a:defPPr>
    <a:lvl1pPr marL="0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23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04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86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66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47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074" userDrawn="1">
          <p15:clr>
            <a:srgbClr val="A4A3A4"/>
          </p15:clr>
        </p15:guide>
        <p15:guide id="3" orient="horz" pos="51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1DF8"/>
    <a:srgbClr val="FFFFFF"/>
    <a:srgbClr val="FF0000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2" autoAdjust="0"/>
    <p:restoredTop sz="96586" autoAdjust="0"/>
  </p:normalViewPr>
  <p:slideViewPr>
    <p:cSldViewPr snapToGrid="0">
      <p:cViewPr>
        <p:scale>
          <a:sx n="75" d="100"/>
          <a:sy n="75" d="100"/>
        </p:scale>
        <p:origin x="-1434" y="-78"/>
      </p:cViewPr>
      <p:guideLst>
        <p:guide orient="horz" pos="5171"/>
        <p:guide pos="3074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15.02.2022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15.02.2022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9689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59380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89069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18759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48449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78139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07827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37518" algn="l" defTabSz="105938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834063" y="4079875"/>
            <a:ext cx="13811251" cy="10972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6348A9-DEB9-45CE-A9FA-F74A05138AC8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1958638" y="7351713"/>
            <a:ext cx="24941213" cy="19813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60375"/>
            <a:fld id="{D4EA3EE4-0BCE-461A-AA8B-388A2AB78DBF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60375"/>
              <a:t>3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608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7845425" y="5067300"/>
            <a:ext cx="17189450" cy="13655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60375"/>
            <a:fld id="{FAB58864-95CA-4BB1-8AE3-7C4050B96C2A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60375"/>
              <a:t>4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60812">
              <a:defRPr/>
            </a:pPr>
            <a:endParaRPr lang="ru-RU" altLang="ru-RU" sz="13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7743488" y="10666413"/>
            <a:ext cx="36187063" cy="287480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49C1A823-0A85-4D9D-937C-78E19822C469}" type="slidenum">
              <a:rPr lang="ru-RU" altLang="ru-RU" sz="1300" smtClean="0">
                <a:solidFill>
                  <a:srgbClr val="000000"/>
                </a:solidFill>
                <a:latin typeface="Calibri" pitchFamily="34" charset="0"/>
              </a:rPr>
              <a:pPr defTabSz="457200"/>
              <a:t>5</a:t>
            </a:fld>
            <a:endParaRPr lang="ru-RU" altLang="ru-RU" sz="1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1" y="4311606"/>
            <a:ext cx="7749779" cy="1981932"/>
          </a:xfrm>
        </p:spPr>
        <p:txBody>
          <a:bodyPr/>
          <a:lstStyle>
            <a:lvl1pPr marL="0" indent="0" algn="ctr">
              <a:buNone/>
              <a:defRPr sz="2700"/>
            </a:lvl1pPr>
            <a:lvl2pPr marL="516615" indent="0" algn="ctr">
              <a:buNone/>
              <a:defRPr sz="2300"/>
            </a:lvl2pPr>
            <a:lvl3pPr marL="1033229" indent="0" algn="ctr">
              <a:buNone/>
              <a:defRPr sz="2100"/>
            </a:lvl3pPr>
            <a:lvl4pPr marL="1549844" indent="0" algn="ctr">
              <a:buNone/>
              <a:defRPr sz="1900"/>
            </a:lvl4pPr>
            <a:lvl5pPr marL="2066457" indent="0" algn="ctr">
              <a:buNone/>
              <a:defRPr sz="1900"/>
            </a:lvl5pPr>
            <a:lvl6pPr marL="2583071" indent="0" algn="ctr">
              <a:buNone/>
              <a:defRPr sz="1900"/>
            </a:lvl6pPr>
            <a:lvl7pPr marL="3099686" indent="0" algn="ctr">
              <a:buNone/>
              <a:defRPr sz="1900"/>
            </a:lvl7pPr>
            <a:lvl8pPr marL="3616300" indent="0" algn="ctr">
              <a:buNone/>
              <a:defRPr sz="1900"/>
            </a:lvl8pPr>
            <a:lvl9pPr marL="4132915" indent="0" algn="ctr">
              <a:buNone/>
              <a:defRPr sz="19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1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60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2" y="437051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8" y="437051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30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0FBC3-17A0-433A-96C5-A6E6F5DB4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4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8"/>
            <a:ext cx="8912245" cy="1795710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66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03322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5498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0664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25830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0996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36163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13291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85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2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69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4"/>
            <a:ext cx="8912245" cy="1586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8"/>
            <a:ext cx="4371359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615" indent="0">
              <a:buNone/>
              <a:defRPr sz="2300" b="1"/>
            </a:lvl2pPr>
            <a:lvl3pPr marL="1033229" indent="0">
              <a:buNone/>
              <a:defRPr sz="2100" b="1"/>
            </a:lvl3pPr>
            <a:lvl4pPr marL="1549844" indent="0">
              <a:buNone/>
              <a:defRPr sz="1900" b="1"/>
            </a:lvl4pPr>
            <a:lvl5pPr marL="2066457" indent="0">
              <a:buNone/>
              <a:defRPr sz="1900" b="1"/>
            </a:lvl5pPr>
            <a:lvl6pPr marL="2583071" indent="0">
              <a:buNone/>
              <a:defRPr sz="1900" b="1"/>
            </a:lvl6pPr>
            <a:lvl7pPr marL="3099686" indent="0">
              <a:buNone/>
              <a:defRPr sz="1900" b="1"/>
            </a:lvl7pPr>
            <a:lvl8pPr marL="3616300" indent="0">
              <a:buNone/>
              <a:defRPr sz="1900" b="1"/>
            </a:lvl8pPr>
            <a:lvl9pPr marL="413291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2" y="2012338"/>
            <a:ext cx="4392887" cy="9862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6615" indent="0">
              <a:buNone/>
              <a:defRPr sz="2300" b="1"/>
            </a:lvl2pPr>
            <a:lvl3pPr marL="1033229" indent="0">
              <a:buNone/>
              <a:defRPr sz="2100" b="1"/>
            </a:lvl3pPr>
            <a:lvl4pPr marL="1549844" indent="0">
              <a:buNone/>
              <a:defRPr sz="1900" b="1"/>
            </a:lvl4pPr>
            <a:lvl5pPr marL="2066457" indent="0">
              <a:buNone/>
              <a:defRPr sz="1900" b="1"/>
            </a:lvl5pPr>
            <a:lvl6pPr marL="2583071" indent="0">
              <a:buNone/>
              <a:defRPr sz="1900" b="1"/>
            </a:lvl6pPr>
            <a:lvl7pPr marL="3099686" indent="0">
              <a:buNone/>
              <a:defRPr sz="1900" b="1"/>
            </a:lvl7pPr>
            <a:lvl8pPr marL="3616300" indent="0">
              <a:buNone/>
              <a:defRPr sz="1900" b="1"/>
            </a:lvl8pPr>
            <a:lvl9pPr marL="413291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2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75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11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2"/>
            <a:ext cx="5231100" cy="5833684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615" indent="0">
              <a:buNone/>
              <a:defRPr sz="1600"/>
            </a:lvl2pPr>
            <a:lvl3pPr marL="1033229" indent="0">
              <a:buNone/>
              <a:defRPr sz="1400"/>
            </a:lvl3pPr>
            <a:lvl4pPr marL="1549844" indent="0">
              <a:buNone/>
              <a:defRPr sz="1200"/>
            </a:lvl4pPr>
            <a:lvl5pPr marL="2066457" indent="0">
              <a:buNone/>
              <a:defRPr sz="1200"/>
            </a:lvl5pPr>
            <a:lvl6pPr marL="2583071" indent="0">
              <a:buNone/>
              <a:defRPr sz="1200"/>
            </a:lvl6pPr>
            <a:lvl7pPr marL="3099686" indent="0">
              <a:buNone/>
              <a:defRPr sz="1200"/>
            </a:lvl7pPr>
            <a:lvl8pPr marL="3616300" indent="0">
              <a:buNone/>
              <a:defRPr sz="1200"/>
            </a:lvl8pPr>
            <a:lvl9pPr marL="4132915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092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2"/>
            <a:ext cx="5231100" cy="5833684"/>
          </a:xfrm>
        </p:spPr>
        <p:txBody>
          <a:bodyPr anchor="t"/>
          <a:lstStyle>
            <a:lvl1pPr marL="0" indent="0">
              <a:buNone/>
              <a:defRPr sz="3600"/>
            </a:lvl1pPr>
            <a:lvl2pPr marL="516615" indent="0">
              <a:buNone/>
              <a:defRPr sz="3100"/>
            </a:lvl2pPr>
            <a:lvl3pPr marL="1033229" indent="0">
              <a:buNone/>
              <a:defRPr sz="2700"/>
            </a:lvl3pPr>
            <a:lvl4pPr marL="1549844" indent="0">
              <a:buNone/>
              <a:defRPr sz="2300"/>
            </a:lvl4pPr>
            <a:lvl5pPr marL="2066457" indent="0">
              <a:buNone/>
              <a:defRPr sz="2300"/>
            </a:lvl5pPr>
            <a:lvl6pPr marL="2583071" indent="0">
              <a:buNone/>
              <a:defRPr sz="2300"/>
            </a:lvl6pPr>
            <a:lvl7pPr marL="3099686" indent="0">
              <a:buNone/>
              <a:defRPr sz="2300"/>
            </a:lvl7pPr>
            <a:lvl8pPr marL="3616300" indent="0">
              <a:buNone/>
              <a:defRPr sz="2300"/>
            </a:lvl8pPr>
            <a:lvl9pPr marL="4132915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900"/>
            </a:lvl1pPr>
            <a:lvl2pPr marL="516615" indent="0">
              <a:buNone/>
              <a:defRPr sz="1600"/>
            </a:lvl2pPr>
            <a:lvl3pPr marL="1033229" indent="0">
              <a:buNone/>
              <a:defRPr sz="1400"/>
            </a:lvl3pPr>
            <a:lvl4pPr marL="1549844" indent="0">
              <a:buNone/>
              <a:defRPr sz="1200"/>
            </a:lvl4pPr>
            <a:lvl5pPr marL="2066457" indent="0">
              <a:buNone/>
              <a:defRPr sz="1200"/>
            </a:lvl5pPr>
            <a:lvl6pPr marL="2583071" indent="0">
              <a:buNone/>
              <a:defRPr sz="1200"/>
            </a:lvl6pPr>
            <a:lvl7pPr marL="3099686" indent="0">
              <a:buNone/>
              <a:defRPr sz="1200"/>
            </a:lvl7pPr>
            <a:lvl8pPr marL="3616300" indent="0">
              <a:buNone/>
              <a:defRPr sz="1200"/>
            </a:lvl8pPr>
            <a:lvl9pPr marL="4132915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64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8" y="437054"/>
            <a:ext cx="8912245" cy="1586687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8" y="2185256"/>
            <a:ext cx="8912245" cy="520851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6"/>
            <a:ext cx="2324934" cy="43705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6"/>
            <a:ext cx="3487400" cy="43705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6"/>
            <a:ext cx="2324934" cy="43705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09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</p:sldLayoutIdLst>
  <p:hf hdr="0" ftr="0" dt="0"/>
  <p:txStyles>
    <p:titleStyle>
      <a:lvl1pPr algn="l" defTabSz="1033229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307" indent="-258307" algn="l" defTabSz="1033229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4921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1536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08150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324765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841379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57994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74608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91222" indent="-258307" algn="l" defTabSz="1033229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6615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3229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49844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6457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3071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9686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00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2915" algn="l" defTabSz="1033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3238" y="2"/>
            <a:ext cx="10439069" cy="820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35003" y="3209449"/>
            <a:ext cx="9724015" cy="2257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02143" tIns="51089" rIns="102143" bIns="51089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Информационно-аналитические материалы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(модель развития обстановки)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ежедневному оперативному прогнозу развития ЧС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территории Оренбургской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16 февраля 2022 </a:t>
            </a:r>
            <a:r>
              <a:rPr lang="ru-RU" alt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года </a:t>
            </a:r>
          </a:p>
        </p:txBody>
      </p:sp>
    </p:spTree>
    <p:extLst>
      <p:ext uri="{BB962C8B-B14F-4D97-AF65-F5344CB8AC3E}">
        <p14:creationId xmlns:p14="http://schemas.microsoft.com/office/powerpoint/2010/main" xmlns="" val="200354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0" y="855101"/>
            <a:ext cx="10333038" cy="732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283441" y="7122036"/>
            <a:ext cx="2877464" cy="19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7066" tIns="18543" rIns="37066" bIns="18543">
            <a:spAutoFit/>
          </a:bodyPr>
          <a:lstStyle/>
          <a:p>
            <a:pPr defTabSz="439626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3076" name="Line 34"/>
          <p:cNvSpPr>
            <a:spLocks noChangeShapeType="1"/>
          </p:cNvSpPr>
          <p:nvPr/>
        </p:nvSpPr>
        <p:spPr bwMode="auto">
          <a:xfrm flipV="1">
            <a:off x="5166519" y="5301622"/>
            <a:ext cx="1185788" cy="171210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54547" tIns="27278" rIns="54547" bIns="27278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888228" y="4535833"/>
            <a:ext cx="1323920" cy="177480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54547" tIns="27278" rIns="54547" bIns="27278"/>
          <a:lstStyle/>
          <a:p>
            <a:pPr defTabSz="635899">
              <a:defRPr/>
            </a:pPr>
            <a:endParaRPr lang="ru-RU" sz="20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1756258" y="3638927"/>
            <a:ext cx="1985880" cy="6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95" tIns="31598" rIns="63195" bIns="31598">
            <a:spAutoFit/>
          </a:bodyPr>
          <a:lstStyle/>
          <a:p>
            <a:pPr defTabSz="776242"/>
            <a:r>
              <a:rPr lang="ru-RU" altLang="ru-RU" sz="2000" dirty="0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7620616" y="1926826"/>
            <a:ext cx="1026128" cy="195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075" tIns="22552" rIns="45075" bIns="22552" anchor="ctr"/>
          <a:lstStyle/>
          <a:p>
            <a:pPr algn="ctr" defTabSz="549992"/>
            <a:endParaRPr lang="ru-RU" altLang="ru-RU" sz="2000" dirty="0">
              <a:solidFill>
                <a:srgbClr val="000000"/>
              </a:solidFill>
            </a:endParaRPr>
          </a:p>
        </p:txBody>
      </p:sp>
      <p:sp>
        <p:nvSpPr>
          <p:cNvPr id="3080" name="TextBox 95"/>
          <p:cNvSpPr txBox="1">
            <a:spLocks noChangeArrowheads="1"/>
          </p:cNvSpPr>
          <p:nvPr/>
        </p:nvSpPr>
        <p:spPr bwMode="auto">
          <a:xfrm>
            <a:off x="6558609" y="5018489"/>
            <a:ext cx="2134777" cy="6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95" tIns="31598" rIns="63195" bIns="31598">
            <a:spAutoFit/>
          </a:bodyPr>
          <a:lstStyle/>
          <a:p>
            <a:pPr defTabSz="776242"/>
            <a:r>
              <a:rPr lang="ru-RU" altLang="ru-RU" sz="2000" dirty="0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7785658" y="1976232"/>
            <a:ext cx="699633" cy="19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4314" tIns="22187" rIns="44314" bIns="22187" anchor="ctr"/>
          <a:lstStyle/>
          <a:p>
            <a:pPr algn="ctr" defTabSz="529758"/>
            <a:r>
              <a:rPr lang="ru-RU" altLang="ru-RU" sz="1000" b="1" dirty="0">
                <a:solidFill>
                  <a:srgbClr val="000000"/>
                </a:solidFill>
              </a:rPr>
              <a:t>Слайд  </a:t>
            </a:r>
            <a:fld id="{580D7B6A-2B71-470D-A649-A547C4D2A9B9}" type="slidenum">
              <a:rPr lang="ru-RU" altLang="ru-RU" sz="1000" b="1">
                <a:solidFill>
                  <a:srgbClr val="000000"/>
                </a:solidFill>
              </a:rPr>
              <a:pPr algn="ctr" defTabSz="529758"/>
              <a:t>2</a:t>
            </a:fld>
            <a:endParaRPr lang="ru-RU" altLang="ru-RU" sz="1000" dirty="0">
              <a:solidFill>
                <a:srgbClr val="00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0" y="-1901"/>
            <a:ext cx="10333038" cy="90830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90" tIns="27048" rIns="54090" bIns="27048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52216">
              <a:defRPr/>
            </a:pPr>
            <a:r>
              <a: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ЕЖЕДНЕВНЫЙ МЕТЕОРОЛОГИЧЕСКИЙ ПРОГНОЗ</a:t>
            </a:r>
          </a:p>
          <a:p>
            <a:pPr algn="ctr" defTabSz="852216">
              <a:defRPr/>
            </a:pPr>
            <a:r>
              <a: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НА ТЕРРИТОРИИ ОРЕНБУРГСКОЙ ОБЛАСТИ</a:t>
            </a:r>
          </a:p>
        </p:txBody>
      </p:sp>
      <p:sp>
        <p:nvSpPr>
          <p:cNvPr id="3083" name="TextBox 95"/>
          <p:cNvSpPr txBox="1">
            <a:spLocks noChangeArrowheads="1"/>
          </p:cNvSpPr>
          <p:nvPr/>
        </p:nvSpPr>
        <p:spPr bwMode="auto">
          <a:xfrm>
            <a:off x="4154743" y="4653646"/>
            <a:ext cx="2387722" cy="6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195" tIns="31598" rIns="63195" bIns="31598">
            <a:spAutoFit/>
          </a:bodyPr>
          <a:lstStyle/>
          <a:p>
            <a:pPr defTabSz="776242"/>
            <a:r>
              <a:rPr lang="ru-RU" altLang="ru-RU" sz="2000" dirty="0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V="1">
            <a:off x="3142966" y="5465041"/>
            <a:ext cx="1794" cy="38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V="1">
            <a:off x="2925901" y="4532033"/>
            <a:ext cx="1793" cy="39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6" name="Text Box 25"/>
          <p:cNvSpPr txBox="1">
            <a:spLocks noChangeArrowheads="1"/>
          </p:cNvSpPr>
          <p:nvPr/>
        </p:nvSpPr>
        <p:spPr bwMode="auto">
          <a:xfrm>
            <a:off x="4059665" y="5634162"/>
            <a:ext cx="1300599" cy="370315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914" tIns="30967" rIns="61914" bIns="30967">
            <a:spAutoFit/>
          </a:bodyPr>
          <a:lstStyle/>
          <a:p>
            <a:pPr defTabSz="757848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-10, </a:t>
            </a:r>
            <a:r>
              <a:rPr lang="ru-RU" altLang="ru-RU" sz="10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</a:t>
            </a:r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12°</a:t>
            </a:r>
            <a:endParaRPr lang="ru-RU" altLang="ru-RU" sz="10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757848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-5, -7°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3087" name="Text Box 25"/>
          <p:cNvSpPr txBox="1">
            <a:spLocks noChangeArrowheads="1"/>
          </p:cNvSpPr>
          <p:nvPr/>
        </p:nvSpPr>
        <p:spPr bwMode="auto">
          <a:xfrm>
            <a:off x="2041493" y="4767660"/>
            <a:ext cx="1130176" cy="370315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914" tIns="30967" rIns="61914" bIns="30967">
            <a:spAutoFit/>
          </a:bodyPr>
          <a:lstStyle/>
          <a:p>
            <a:pPr defTabSz="757848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-12,-14°</a:t>
            </a:r>
            <a:endParaRPr lang="ru-RU" altLang="ru-RU" sz="10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757848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-8, -10°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46647" y="5383332"/>
            <a:ext cx="269090" cy="258430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9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635899">
                <a:defRPr/>
              </a:pPr>
              <a:endParaRPr lang="ru-RU" sz="20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1"/>
              <a:chOff x="2151" y="2490"/>
              <a:chExt cx="239" cy="291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2"/>
                <a:ext cx="206" cy="103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8" cy="21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58293" tIns="29145" rIns="58293" bIns="29145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defTabSz="503479">
                  <a:defRPr/>
                </a:pPr>
                <a:r>
                  <a:rPr lang="ru-RU" sz="800" kern="0" dirty="0">
                    <a:latin typeface="Arial" pitchFamily="34" charset="0"/>
                  </a:rPr>
                  <a:t> </a:t>
                </a:r>
                <a:r>
                  <a:rPr lang="ru-RU" sz="200" kern="0" dirty="0">
                    <a:latin typeface="Arial" pitchFamily="34" charset="0"/>
                  </a:rPr>
                  <a:t>ГУ МЧС</a:t>
                </a:r>
                <a:endParaRPr lang="ru-RU" sz="7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6" y="2517"/>
                <a:ext cx="0" cy="264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8" y="2611"/>
                <a:ext cx="20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8" y="2584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6" y="2517"/>
                <a:ext cx="164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8" y="2539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7"/>
                <a:ext cx="41" cy="87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635899">
                  <a:defRPr/>
                </a:pPr>
                <a:endParaRPr lang="ru-RU" sz="20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089" name="Прямоугольник 12"/>
          <p:cNvSpPr>
            <a:spLocks noChangeArrowheads="1"/>
          </p:cNvSpPr>
          <p:nvPr/>
        </p:nvSpPr>
        <p:spPr bwMode="auto">
          <a:xfrm>
            <a:off x="3295451" y="4792362"/>
            <a:ext cx="3656030" cy="372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067" tIns="29034" rIns="58067" bIns="29034">
            <a:spAutoFit/>
          </a:bodyPr>
          <a:lstStyle/>
          <a:p>
            <a:pPr algn="ctr" defTabSz="995136">
              <a:spcBef>
                <a:spcPct val="20000"/>
              </a:spcBef>
            </a:pPr>
            <a:endParaRPr lang="ru-RU" altLang="ru-RU" sz="20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090" name="Text Box 25"/>
          <p:cNvSpPr txBox="1">
            <a:spLocks noChangeArrowheads="1"/>
          </p:cNvSpPr>
          <p:nvPr/>
        </p:nvSpPr>
        <p:spPr bwMode="auto">
          <a:xfrm>
            <a:off x="6538876" y="5827985"/>
            <a:ext cx="1026128" cy="370315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914" tIns="30967" rIns="61914" bIns="30967">
            <a:spAutoFit/>
          </a:bodyPr>
          <a:lstStyle/>
          <a:p>
            <a:pPr defTabSz="996974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-7, -9°</a:t>
            </a:r>
            <a:endParaRPr lang="ru-RU" altLang="ru-RU" sz="10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996974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-5, -7°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74" name="Rectangle 98"/>
          <p:cNvSpPr>
            <a:spLocks noChangeArrowheads="1"/>
          </p:cNvSpPr>
          <p:nvPr/>
        </p:nvSpPr>
        <p:spPr bwMode="auto">
          <a:xfrm>
            <a:off x="0" y="922665"/>
            <a:ext cx="4827467" cy="1974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43083" tIns="21551" rIns="43083" bIns="21551" anchor="ctr">
            <a:spAutoFit/>
          </a:bodyPr>
          <a:lstStyle/>
          <a:p>
            <a:pPr algn="just" defTabSz="998281">
              <a:defRPr/>
            </a:pPr>
            <a:r>
              <a:rPr lang="ru-RU" altLang="ru-RU" sz="1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Опасные и неблагоприятные явления не прогнозируются.</a:t>
            </a: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4827467" y="870303"/>
          <a:ext cx="5505572" cy="1366242"/>
        </p:xfrm>
        <a:graphic>
          <a:graphicData uri="http://schemas.openxmlformats.org/drawingml/2006/table">
            <a:tbl>
              <a:tblPr/>
              <a:tblGrid>
                <a:gridCol w="961547"/>
                <a:gridCol w="1815457"/>
                <a:gridCol w="532797"/>
                <a:gridCol w="757039"/>
                <a:gridCol w="1438732"/>
              </a:tblGrid>
              <a:tr h="18168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69008" marR="69008" marT="46385" marB="463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69008" marR="69008" marT="46385" marB="463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69008" marR="69008" marT="46385" marB="463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69008" marR="69008" marT="46385" marB="463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69008" marR="69008" marT="46385" marB="463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69008" marR="69008" marT="46385" marB="463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  <a:tr h="72350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61504" marR="61504" marT="38967" marB="3896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64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Ночью: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-7,-12°, по северу </a:t>
                      </a:r>
                    </a:p>
                    <a:p>
                      <a:pPr marL="0" marR="0" lvl="0" indent="0" algn="just" defTabSz="9064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-16,-21°.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just" defTabSz="906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Днём: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-4,-9°.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0-0,5</a:t>
                      </a: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 ЮЗ</a:t>
                      </a: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4-9 м/с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1504" marR="61504" marT="38960" marB="389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278061" y="7361466"/>
            <a:ext cx="5772867" cy="858067"/>
            <a:chOff x="268288" y="5540375"/>
            <a:chExt cx="6036198" cy="889517"/>
          </a:xfrm>
        </p:grpSpPr>
        <p:sp>
          <p:nvSpPr>
            <p:cNvPr id="76" name="Прямоугольник 75"/>
            <p:cNvSpPr/>
            <p:nvPr/>
          </p:nvSpPr>
          <p:spPr bwMode="auto">
            <a:xfrm>
              <a:off x="268288" y="5556134"/>
              <a:ext cx="6021192" cy="8687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872" tIns="42939" rIns="85872" bIns="42939" anchor="ctr"/>
            <a:lstStyle/>
            <a:p>
              <a:pPr algn="ctr" defTabSz="552545">
                <a:defRPr/>
              </a:pPr>
              <a:endParaRPr lang="ru-RU" sz="2000" dirty="0">
                <a:solidFill>
                  <a:srgbClr val="FFFFFF"/>
                </a:solidFill>
              </a:endParaRPr>
            </a:p>
          </p:txBody>
        </p:sp>
        <p:sp>
          <p:nvSpPr>
            <p:cNvPr id="3140" name="Text Box 12"/>
            <p:cNvSpPr txBox="1">
              <a:spLocks noChangeArrowheads="1"/>
            </p:cNvSpPr>
            <p:nvPr/>
          </p:nvSpPr>
          <p:spPr bwMode="auto">
            <a:xfrm>
              <a:off x="630309" y="5625170"/>
              <a:ext cx="557102" cy="180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Ветер</a:t>
              </a:r>
            </a:p>
          </p:txBody>
        </p:sp>
        <p:sp>
          <p:nvSpPr>
            <p:cNvPr id="3141" name="Text Box 12"/>
            <p:cNvSpPr txBox="1">
              <a:spLocks noChangeArrowheads="1"/>
            </p:cNvSpPr>
            <p:nvPr/>
          </p:nvSpPr>
          <p:spPr bwMode="auto">
            <a:xfrm>
              <a:off x="667824" y="5922931"/>
              <a:ext cx="457686" cy="180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-Снег</a:t>
              </a:r>
            </a:p>
          </p:txBody>
        </p:sp>
        <p:sp>
          <p:nvSpPr>
            <p:cNvPr id="3142" name="Text Box 12"/>
            <p:cNvSpPr txBox="1">
              <a:spLocks noChangeArrowheads="1"/>
            </p:cNvSpPr>
            <p:nvPr/>
          </p:nvSpPr>
          <p:spPr bwMode="auto">
            <a:xfrm>
              <a:off x="2082148" y="6122098"/>
              <a:ext cx="1198612" cy="307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Низкие температуры воздуха, ниже 30 °С</a:t>
              </a:r>
            </a:p>
          </p:txBody>
        </p:sp>
        <p:sp>
          <p:nvSpPr>
            <p:cNvPr id="3143" name="Text Box 564"/>
            <p:cNvSpPr txBox="1">
              <a:spLocks noChangeArrowheads="1"/>
            </p:cNvSpPr>
            <p:nvPr/>
          </p:nvSpPr>
          <p:spPr bwMode="auto">
            <a:xfrm>
              <a:off x="1337473" y="6169421"/>
              <a:ext cx="716541" cy="21716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70C0"/>
              </a:solidFill>
              <a:miter lim="800000"/>
              <a:headEnd/>
              <a:tailEnd/>
            </a:ln>
          </p:spPr>
          <p:txBody>
            <a:bodyPr lIns="85541" tIns="42770" rIns="85541" bIns="42770">
              <a:spAutoFit/>
            </a:bodyPr>
            <a:lstStyle/>
            <a:p>
              <a:pPr defTabSz="689789"/>
              <a:r>
                <a:rPr lang="en-US" altLang="ru-RU" sz="800" b="1" dirty="0">
                  <a:solidFill>
                    <a:srgbClr val="0070C0"/>
                  </a:solidFill>
                </a:rPr>
                <a:t>&lt;</a:t>
              </a:r>
              <a:r>
                <a:rPr lang="ru-RU" altLang="ru-RU" sz="800" b="1" dirty="0">
                  <a:solidFill>
                    <a:srgbClr val="0070C0"/>
                  </a:solidFill>
                </a:rPr>
                <a:t>(-30) °С</a:t>
              </a:r>
              <a:r>
                <a:rPr lang="ru-RU" altLang="ru-RU" sz="800" dirty="0">
                  <a:solidFill>
                    <a:srgbClr val="0070C0"/>
                  </a:solidFill>
                </a:rPr>
                <a:t> </a:t>
              </a:r>
              <a:endParaRPr lang="en-US" altLang="ru-RU" sz="800" dirty="0">
                <a:solidFill>
                  <a:srgbClr val="0070C0"/>
                </a:solidFill>
              </a:endParaRPr>
            </a:p>
          </p:txBody>
        </p:sp>
        <p:pic>
          <p:nvPicPr>
            <p:cNvPr id="3144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6863" y="5611813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5" name="Text Box 12"/>
            <p:cNvSpPr txBox="1">
              <a:spLocks noChangeArrowheads="1"/>
            </p:cNvSpPr>
            <p:nvPr/>
          </p:nvSpPr>
          <p:spPr bwMode="auto">
            <a:xfrm>
              <a:off x="4505631" y="5725736"/>
              <a:ext cx="857223" cy="180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метель</a:t>
              </a:r>
            </a:p>
          </p:txBody>
        </p:sp>
        <p:sp>
          <p:nvSpPr>
            <p:cNvPr id="3146" name="Text Box 53"/>
            <p:cNvSpPr txBox="1">
              <a:spLocks noChangeArrowheads="1"/>
            </p:cNvSpPr>
            <p:nvPr/>
          </p:nvSpPr>
          <p:spPr bwMode="auto">
            <a:xfrm>
              <a:off x="1768897" y="5595589"/>
              <a:ext cx="855347" cy="1439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89789"/>
              <a:r>
                <a:rPr lang="ru-RU" altLang="ru-RU" sz="800" b="1" dirty="0">
                  <a:solidFill>
                    <a:srgbClr val="000000"/>
                  </a:solidFill>
                </a:rPr>
                <a:t>- туман</a:t>
              </a:r>
            </a:p>
          </p:txBody>
        </p:sp>
        <p:sp>
          <p:nvSpPr>
            <p:cNvPr id="3147" name="Text Box 49"/>
            <p:cNvSpPr txBox="1">
              <a:spLocks noChangeArrowheads="1"/>
            </p:cNvSpPr>
            <p:nvPr/>
          </p:nvSpPr>
          <p:spPr bwMode="auto">
            <a:xfrm>
              <a:off x="1795157" y="5773064"/>
              <a:ext cx="954762" cy="17944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89789"/>
              <a:r>
                <a:rPr lang="ru-RU" altLang="ru-RU" sz="800" b="1" dirty="0">
                  <a:solidFill>
                    <a:srgbClr val="000000"/>
                  </a:solidFill>
                </a:rPr>
                <a:t>- мокрый снег</a:t>
              </a:r>
            </a:p>
          </p:txBody>
        </p:sp>
        <p:sp>
          <p:nvSpPr>
            <p:cNvPr id="3148" name="Text Box 12"/>
            <p:cNvSpPr txBox="1">
              <a:spLocks noChangeArrowheads="1"/>
            </p:cNvSpPr>
            <p:nvPr/>
          </p:nvSpPr>
          <p:spPr bwMode="auto">
            <a:xfrm>
              <a:off x="583416" y="6116181"/>
              <a:ext cx="830961" cy="307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</a:t>
              </a:r>
              <a:r>
                <a:rPr lang="ru-RU" altLang="ru-RU" sz="800" b="1" dirty="0">
                  <a:solidFill>
                    <a:srgbClr val="000000"/>
                  </a:solidFill>
                </a:rPr>
                <a:t>облачно с прояснениями</a:t>
              </a:r>
            </a:p>
          </p:txBody>
        </p:sp>
        <p:sp>
          <p:nvSpPr>
            <p:cNvPr id="3149" name="Text Box 311"/>
            <p:cNvSpPr txBox="1">
              <a:spLocks noChangeArrowheads="1"/>
            </p:cNvSpPr>
            <p:nvPr/>
          </p:nvSpPr>
          <p:spPr bwMode="auto">
            <a:xfrm>
              <a:off x="3218859" y="5763205"/>
              <a:ext cx="1172351" cy="1518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85541" tIns="42770" rIns="85541" bIns="42770"/>
            <a:lstStyle/>
            <a:p>
              <a:pPr defTabSz="689789"/>
              <a:r>
                <a:rPr lang="ru-RU" altLang="ru-RU" sz="800" b="1" dirty="0">
                  <a:solidFill>
                    <a:srgbClr val="000000"/>
                  </a:solidFill>
                </a:rPr>
                <a:t>гололёд</a:t>
              </a:r>
              <a:endParaRPr lang="ru-RU" altLang="ru-RU" sz="1200" dirty="0">
                <a:solidFill>
                  <a:srgbClr val="000000"/>
                </a:solidFill>
              </a:endParaRPr>
            </a:p>
          </p:txBody>
        </p:sp>
        <p:sp>
          <p:nvSpPr>
            <p:cNvPr id="94" name="Text Box 41"/>
            <p:cNvSpPr txBox="1">
              <a:spLocks noChangeArrowheads="1"/>
            </p:cNvSpPr>
            <p:nvPr/>
          </p:nvSpPr>
          <p:spPr bwMode="auto">
            <a:xfrm>
              <a:off x="3138202" y="6015116"/>
              <a:ext cx="748428" cy="349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lIns="14612" tIns="14612" rIns="14612" bIns="14612">
              <a:spAutoFit/>
            </a:bodyPr>
            <a:lstStyle>
              <a:lvl1pPr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912813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73781" eaLnBrk="1" hangingPunct="1">
                <a:spcBef>
                  <a:spcPct val="50000"/>
                </a:spcBef>
                <a:defRPr/>
              </a:pPr>
              <a:r>
                <a:rPr lang="ru-RU" sz="800" kern="0" dirty="0">
                  <a:solidFill>
                    <a:srgbClr val="FF0000"/>
                  </a:solidFill>
                </a:rPr>
                <a:t>0…+10°С</a:t>
              </a:r>
            </a:p>
            <a:p>
              <a:pPr defTabSz="473781" eaLnBrk="1" hangingPunct="1">
                <a:spcBef>
                  <a:spcPct val="50000"/>
                </a:spcBef>
                <a:defRPr/>
              </a:pPr>
              <a:r>
                <a:rPr lang="ru-RU" sz="800" kern="0" dirty="0" smtClean="0"/>
                <a:t>-8…+</a:t>
              </a:r>
              <a:r>
                <a:rPr lang="ru-RU" sz="800" kern="0" dirty="0"/>
                <a:t>4°С</a:t>
              </a:r>
            </a:p>
          </p:txBody>
        </p:sp>
        <p:sp>
          <p:nvSpPr>
            <p:cNvPr id="96" name="Text Box 42"/>
            <p:cNvSpPr txBox="1">
              <a:spLocks noChangeArrowheads="1"/>
            </p:cNvSpPr>
            <p:nvPr/>
          </p:nvSpPr>
          <p:spPr bwMode="auto">
            <a:xfrm>
              <a:off x="3524609" y="6084059"/>
              <a:ext cx="849719" cy="2383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lIns="14612" tIns="14612" rIns="14612" bIns="14612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74614" eaLnBrk="1" hangingPunct="1">
                <a:defRPr/>
              </a:pPr>
              <a:r>
                <a:rPr lang="ru-RU" sz="700" kern="0" dirty="0">
                  <a:latin typeface="Times New Roman" pitchFamily="18" charset="0"/>
                </a:rPr>
                <a:t>- температура днем</a:t>
              </a:r>
            </a:p>
            <a:p>
              <a:pPr defTabSz="474614" eaLnBrk="1" hangingPunct="1">
                <a:defRPr/>
              </a:pPr>
              <a:endParaRPr lang="ru-RU" sz="700" kern="0" dirty="0">
                <a:latin typeface="Times New Roman" pitchFamily="18" charset="0"/>
              </a:endParaRPr>
            </a:p>
            <a:p>
              <a:pPr defTabSz="474614" eaLnBrk="1" hangingPunct="1">
                <a:defRPr/>
              </a:pPr>
              <a:r>
                <a:rPr lang="ru-RU" sz="700" kern="0" dirty="0">
                  <a:latin typeface="Times New Roman" pitchFamily="18" charset="0"/>
                </a:rPr>
                <a:t>- температура ночью</a:t>
              </a:r>
            </a:p>
          </p:txBody>
        </p:sp>
        <p:sp>
          <p:nvSpPr>
            <p:cNvPr id="3152" name="Text Box 564"/>
            <p:cNvSpPr txBox="1">
              <a:spLocks noChangeArrowheads="1"/>
            </p:cNvSpPr>
            <p:nvPr/>
          </p:nvSpPr>
          <p:spPr bwMode="auto">
            <a:xfrm>
              <a:off x="4235521" y="6161532"/>
              <a:ext cx="707162" cy="21716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85541" tIns="42770" rIns="85541" bIns="42770">
              <a:spAutoFit/>
            </a:bodyPr>
            <a:lstStyle/>
            <a:p>
              <a:pPr defTabSz="689789"/>
              <a:r>
                <a:rPr lang="en-US" altLang="ru-RU" sz="800" b="1" dirty="0">
                  <a:solidFill>
                    <a:srgbClr val="FF0000"/>
                  </a:solidFill>
                </a:rPr>
                <a:t>&gt; 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(</a:t>
              </a:r>
              <a:r>
                <a:rPr lang="en-US" altLang="ru-RU" sz="800" b="1" dirty="0">
                  <a:solidFill>
                    <a:srgbClr val="FF0000"/>
                  </a:solidFill>
                </a:rPr>
                <a:t>+</a:t>
              </a:r>
              <a:r>
                <a:rPr lang="ru-RU" altLang="ru-RU" sz="800" b="1" dirty="0">
                  <a:solidFill>
                    <a:srgbClr val="FF0000"/>
                  </a:solidFill>
                </a:rPr>
                <a:t>30) °С</a:t>
              </a:r>
              <a:r>
                <a:rPr lang="ru-RU" altLang="ru-RU" sz="800" dirty="0">
                  <a:solidFill>
                    <a:srgbClr val="FF0000"/>
                  </a:solidFill>
                </a:rPr>
                <a:t> </a:t>
              </a:r>
              <a:endParaRPr lang="en-US" alt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3153" name="Text Box 12"/>
            <p:cNvSpPr txBox="1">
              <a:spLocks noChangeArrowheads="1"/>
            </p:cNvSpPr>
            <p:nvPr/>
          </p:nvSpPr>
          <p:spPr bwMode="auto">
            <a:xfrm>
              <a:off x="4897665" y="6100401"/>
              <a:ext cx="1406821" cy="307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dirty="0">
                  <a:solidFill>
                    <a:srgbClr val="000000"/>
                  </a:solidFill>
                </a:rPr>
                <a:t>- Высокие температуры </a:t>
              </a:r>
              <a:br>
                <a:rPr lang="ru-RU" altLang="ru-RU" sz="800" dirty="0">
                  <a:solidFill>
                    <a:srgbClr val="000000"/>
                  </a:solidFill>
                </a:rPr>
              </a:br>
              <a:r>
                <a:rPr lang="ru-RU" altLang="ru-RU" sz="800" dirty="0">
                  <a:solidFill>
                    <a:srgbClr val="000000"/>
                  </a:solidFill>
                </a:rPr>
                <a:t>воздуха, выше +30 °С</a:t>
              </a:r>
            </a:p>
          </p:txBody>
        </p:sp>
        <p:pic>
          <p:nvPicPr>
            <p:cNvPr id="3154" name="Picture 59" descr="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388" y="6111875"/>
              <a:ext cx="28733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5" name="Picture 54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3538" y="5888038"/>
              <a:ext cx="171450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6" name="Text Box 12"/>
            <p:cNvSpPr txBox="1">
              <a:spLocks noChangeArrowheads="1"/>
            </p:cNvSpPr>
            <p:nvPr/>
          </p:nvSpPr>
          <p:spPr bwMode="auto">
            <a:xfrm>
              <a:off x="4511259" y="5952502"/>
              <a:ext cx="1260511" cy="180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Подтопления н.п.</a:t>
              </a:r>
            </a:p>
          </p:txBody>
        </p:sp>
        <p:pic>
          <p:nvPicPr>
            <p:cNvPr id="3157" name="Picture 43" descr="pod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24338" y="5926138"/>
              <a:ext cx="255587" cy="19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8" name="Oval 309"/>
            <p:cNvSpPr>
              <a:spLocks noChangeArrowheads="1"/>
            </p:cNvSpPr>
            <p:nvPr/>
          </p:nvSpPr>
          <p:spPr bwMode="auto">
            <a:xfrm>
              <a:off x="2847458" y="5790812"/>
              <a:ext cx="348891" cy="177475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722899"/>
              <a:endParaRPr lang="ru-RU" altLang="ru-RU" sz="2000" dirty="0">
                <a:solidFill>
                  <a:srgbClr val="000000"/>
                </a:solidFill>
              </a:endParaRPr>
            </a:p>
          </p:txBody>
        </p:sp>
        <p:pic>
          <p:nvPicPr>
            <p:cNvPr id="3159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475" y="5721350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60" name="Text Box 12"/>
            <p:cNvSpPr txBox="1">
              <a:spLocks noChangeArrowheads="1"/>
            </p:cNvSpPr>
            <p:nvPr/>
          </p:nvSpPr>
          <p:spPr bwMode="auto">
            <a:xfrm>
              <a:off x="1840175" y="5948560"/>
              <a:ext cx="558977" cy="180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0225" tIns="25120" rIns="50225" bIns="25120">
              <a:spAutoFit/>
            </a:bodyPr>
            <a:lstStyle/>
            <a:p>
              <a:pPr defTabSz="399158">
                <a:spcBef>
                  <a:spcPct val="50000"/>
                </a:spcBef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- </a:t>
              </a:r>
              <a:r>
                <a:rPr lang="ru-RU" altLang="ru-RU" sz="800" b="1" dirty="0">
                  <a:solidFill>
                    <a:srgbClr val="000000"/>
                  </a:solidFill>
                  <a:cs typeface="Times New Roman" pitchFamily="18" charset="0"/>
                </a:rPr>
                <a:t>дождь</a:t>
              </a:r>
            </a:p>
          </p:txBody>
        </p:sp>
        <p:pic>
          <p:nvPicPr>
            <p:cNvPr id="3161" name="Picture 52" descr="2222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12875" y="5540375"/>
              <a:ext cx="284163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rgbClr val="0000FF">
                  <a:tint val="45000"/>
                  <a:satMod val="400000"/>
                </a:srgb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236030" y="5709271"/>
              <a:ext cx="228178" cy="192392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3163" name="Picture 7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436688" y="6008688"/>
              <a:ext cx="30321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Группа 35"/>
            <p:cNvGrpSpPr>
              <a:grpSpLocks/>
            </p:cNvGrpSpPr>
            <p:nvPr/>
          </p:nvGrpSpPr>
          <p:grpSpPr bwMode="auto">
            <a:xfrm>
              <a:off x="2957513" y="5616598"/>
              <a:ext cx="173038" cy="138114"/>
              <a:chOff x="114300" y="5842000"/>
              <a:chExt cx="285750" cy="250825"/>
            </a:xfrm>
          </p:grpSpPr>
          <p:sp>
            <p:nvSpPr>
              <p:cNvPr id="3168" name="Oval 46"/>
              <p:cNvSpPr>
                <a:spLocks noChangeArrowheads="1"/>
              </p:cNvSpPr>
              <p:nvPr/>
            </p:nvSpPr>
            <p:spPr bwMode="auto">
              <a:xfrm>
                <a:off x="115317" y="5986488"/>
                <a:ext cx="105318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22899"/>
                <a:endParaRPr lang="ru-RU" altLang="ru-RU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69" name="Oval 47"/>
              <p:cNvSpPr>
                <a:spLocks noChangeArrowheads="1"/>
              </p:cNvSpPr>
              <p:nvPr/>
            </p:nvSpPr>
            <p:spPr bwMode="auto">
              <a:xfrm>
                <a:off x="198950" y="5843241"/>
                <a:ext cx="108416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22899"/>
                <a:endParaRPr lang="ru-RU" altLang="ru-RU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70" name="Oval 48"/>
              <p:cNvSpPr>
                <a:spLocks noChangeArrowheads="1"/>
              </p:cNvSpPr>
              <p:nvPr/>
            </p:nvSpPr>
            <p:spPr bwMode="auto">
              <a:xfrm>
                <a:off x="294976" y="5986488"/>
                <a:ext cx="105318" cy="1074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722899"/>
                <a:endParaRPr lang="ru-RU" altLang="ru-RU" sz="20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165" name="Text Box 12"/>
            <p:cNvSpPr txBox="1">
              <a:spLocks noChangeArrowheads="1"/>
            </p:cNvSpPr>
            <p:nvPr/>
          </p:nvSpPr>
          <p:spPr bwMode="auto">
            <a:xfrm>
              <a:off x="3218859" y="5611358"/>
              <a:ext cx="814081" cy="180171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0181" tIns="25100" rIns="50181" bIns="25100">
              <a:spAutoFit/>
            </a:bodyPr>
            <a:lstStyle/>
            <a:p>
              <a:pPr defTabSz="399158">
                <a:spcBef>
                  <a:spcPct val="50000"/>
                </a:spcBef>
                <a:buFontTx/>
                <a:buChar char="-"/>
              </a:pPr>
              <a:r>
                <a:rPr lang="ru-RU" altLang="ru-RU" sz="800" b="1" dirty="0">
                  <a:solidFill>
                    <a:srgbClr val="000000"/>
                  </a:solidFill>
                </a:rPr>
                <a:t>Град </a:t>
              </a:r>
            </a:p>
          </p:txBody>
        </p:sp>
        <p:pic>
          <p:nvPicPr>
            <p:cNvPr id="3166" name="Picture 48" descr="2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87274" y="5720905"/>
              <a:ext cx="347663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67" name="Picture 35" descr="vet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036" y="5610682"/>
              <a:ext cx="3127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15" name="Picture 3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11090" y="7640797"/>
            <a:ext cx="217065" cy="12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52353" y="4917777"/>
            <a:ext cx="288823" cy="11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3" name="Прямая со стрелкой 122"/>
          <p:cNvCxnSpPr/>
          <p:nvPr/>
        </p:nvCxnSpPr>
        <p:spPr>
          <a:xfrm flipV="1">
            <a:off x="4515547" y="5138797"/>
            <a:ext cx="1220153" cy="1139838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/>
          <p:nvPr/>
        </p:nvCxnSpPr>
        <p:spPr>
          <a:xfrm flipV="1">
            <a:off x="7038064" y="5397375"/>
            <a:ext cx="976459" cy="1154893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/>
          <p:nvPr/>
        </p:nvCxnSpPr>
        <p:spPr>
          <a:xfrm flipV="1">
            <a:off x="2481258" y="4363060"/>
            <a:ext cx="1220573" cy="1167569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26" name="Объект 3"/>
          <p:cNvPicPr>
            <a:picLocks noChangeAspect="1"/>
          </p:cNvPicPr>
          <p:nvPr/>
        </p:nvPicPr>
        <p:blipFill>
          <a:blip r:embed="rId13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4" name="Oval 291"/>
          <p:cNvSpPr>
            <a:spLocks noChangeArrowheads="1"/>
          </p:cNvSpPr>
          <p:nvPr/>
        </p:nvSpPr>
        <p:spPr bwMode="auto">
          <a:xfrm>
            <a:off x="2583260" y="4560535"/>
            <a:ext cx="1117619" cy="758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502" tIns="26783" rIns="53502" bIns="26783" anchor="ctr"/>
          <a:lstStyle/>
          <a:p>
            <a:pPr algn="ctr" defTabSz="989617">
              <a:spcBef>
                <a:spcPct val="20000"/>
              </a:spcBef>
            </a:pPr>
            <a:r>
              <a:rPr lang="ru-RU" altLang="ru-RU" sz="800" dirty="0" smtClean="0">
                <a:cs typeface="Times New Roman" pitchFamily="18" charset="0"/>
              </a:rPr>
              <a:t>4-9 м/с</a:t>
            </a:r>
            <a:endParaRPr lang="ru-RU" altLang="ru-RU" sz="800" dirty="0">
              <a:cs typeface="Times New Roman" pitchFamily="18" charset="0"/>
            </a:endParaRPr>
          </a:p>
        </p:txBody>
      </p:sp>
      <p:pic>
        <p:nvPicPr>
          <p:cNvPr id="3136" name="Picture 52" descr="222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1090" y="4942881"/>
            <a:ext cx="705010" cy="58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" name="Picture 52" descr="222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73501" y="6247879"/>
            <a:ext cx="596900" cy="49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Oval 291"/>
          <p:cNvSpPr>
            <a:spLocks noChangeArrowheads="1"/>
          </p:cNvSpPr>
          <p:nvPr/>
        </p:nvSpPr>
        <p:spPr bwMode="auto">
          <a:xfrm>
            <a:off x="4666060" y="5335235"/>
            <a:ext cx="1117619" cy="758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502" tIns="26783" rIns="53502" bIns="26783" anchor="ctr"/>
          <a:lstStyle/>
          <a:p>
            <a:pPr algn="ctr" defTabSz="989617">
              <a:spcBef>
                <a:spcPct val="20000"/>
              </a:spcBef>
            </a:pPr>
            <a:r>
              <a:rPr lang="ru-RU" altLang="ru-RU" sz="800" dirty="0" smtClean="0">
                <a:cs typeface="Times New Roman" pitchFamily="18" charset="0"/>
              </a:rPr>
              <a:t>4-9 м/с</a:t>
            </a:r>
            <a:endParaRPr lang="ru-RU" altLang="ru-RU" sz="800" dirty="0">
              <a:cs typeface="Times New Roman" pitchFamily="18" charset="0"/>
            </a:endParaRPr>
          </a:p>
        </p:txBody>
      </p:sp>
      <p:sp>
        <p:nvSpPr>
          <p:cNvPr id="81" name="Oval 291"/>
          <p:cNvSpPr>
            <a:spLocks noChangeArrowheads="1"/>
          </p:cNvSpPr>
          <p:nvPr/>
        </p:nvSpPr>
        <p:spPr bwMode="auto">
          <a:xfrm>
            <a:off x="7079060" y="5627335"/>
            <a:ext cx="1117619" cy="758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502" tIns="26783" rIns="53502" bIns="26783" anchor="ctr"/>
          <a:lstStyle/>
          <a:p>
            <a:pPr algn="ctr" defTabSz="989617">
              <a:spcBef>
                <a:spcPct val="20000"/>
              </a:spcBef>
            </a:pPr>
            <a:r>
              <a:rPr lang="ru-RU" altLang="ru-RU" sz="800" dirty="0" smtClean="0">
                <a:cs typeface="Times New Roman" pitchFamily="18" charset="0"/>
              </a:rPr>
              <a:t>4-9 м/с</a:t>
            </a:r>
            <a:endParaRPr lang="ru-RU" altLang="ru-RU" sz="800" dirty="0">
              <a:cs typeface="Times New Roman" pitchFamily="18" charset="0"/>
            </a:endParaRPr>
          </a:p>
        </p:txBody>
      </p:sp>
      <p:pic>
        <p:nvPicPr>
          <p:cNvPr id="82" name="Picture 52" descr="222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07714" y="5625928"/>
            <a:ext cx="735485" cy="61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 Box 25"/>
          <p:cNvSpPr txBox="1">
            <a:spLocks noChangeArrowheads="1"/>
          </p:cNvSpPr>
          <p:nvPr/>
        </p:nvSpPr>
        <p:spPr bwMode="auto">
          <a:xfrm>
            <a:off x="1584293" y="2875360"/>
            <a:ext cx="1130176" cy="370315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61914" tIns="30967" rIns="61914" bIns="30967">
            <a:spAutoFit/>
          </a:bodyPr>
          <a:lstStyle/>
          <a:p>
            <a:pPr defTabSz="757848"/>
            <a:r>
              <a:rPr lang="ru-RU" altLang="ru-RU" sz="1000" b="1" dirty="0" smtClean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-16,-21°</a:t>
            </a:r>
            <a:endParaRPr lang="ru-RU" altLang="ru-RU" sz="10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757848"/>
            <a:r>
              <a:rPr lang="ru-RU" altLang="ru-RU" sz="1000" b="1" dirty="0" smtClean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-4, -9°</a:t>
            </a:r>
            <a:endParaRPr lang="ru-RU" altLang="ru-RU" sz="1000" b="1" dirty="0">
              <a:solidFill>
                <a:srgbClr val="FF0000"/>
              </a:solidFill>
              <a:ea typeface="SimSun" pitchFamily="2" charset="-122"/>
              <a:cs typeface="Estrangelo Edessa" pitchFamily="66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 flipV="1">
            <a:off x="2024058" y="2470760"/>
            <a:ext cx="1220573" cy="1167569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291"/>
          <p:cNvSpPr>
            <a:spLocks noChangeArrowheads="1"/>
          </p:cNvSpPr>
          <p:nvPr/>
        </p:nvSpPr>
        <p:spPr bwMode="auto">
          <a:xfrm>
            <a:off x="2126060" y="2668235"/>
            <a:ext cx="1117619" cy="758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53502" tIns="26783" rIns="53502" bIns="26783" anchor="ctr"/>
          <a:lstStyle/>
          <a:p>
            <a:pPr algn="ctr" defTabSz="989617">
              <a:spcBef>
                <a:spcPct val="20000"/>
              </a:spcBef>
            </a:pPr>
            <a:r>
              <a:rPr lang="ru-RU" altLang="ru-RU" sz="800" dirty="0" smtClean="0">
                <a:cs typeface="Times New Roman" pitchFamily="18" charset="0"/>
              </a:rPr>
              <a:t>4-9 м/с</a:t>
            </a:r>
            <a:endParaRPr lang="ru-RU" altLang="ru-RU" sz="800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3813" y="4589463"/>
            <a:ext cx="52292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0"/>
            <a:ext cx="5207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3024" y="1012825"/>
            <a:ext cx="5180013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92188"/>
            <a:ext cx="5219700" cy="36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0" y="1"/>
            <a:ext cx="10333038" cy="773391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40" tIns="26725" rIns="53440" bIns="26725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653861">
              <a:defRPr/>
            </a:pPr>
            <a:r>
              <a:rPr lang="ru-RU" sz="1500" dirty="0"/>
              <a:t>ПРОГНОЗ </a:t>
            </a:r>
            <a:r>
              <a:rPr lang="ru-RU" sz="1500" dirty="0">
                <a:solidFill>
                  <a:srgbClr val="FFFFFF"/>
                </a:solidFill>
              </a:rPr>
              <a:t> ТЕМПЕРАТУРНОГО ФОНА </a:t>
            </a:r>
            <a:r>
              <a:rPr lang="ru-RU" sz="1500" dirty="0"/>
              <a:t>НА ТЕРРИТОРИИ</a:t>
            </a:r>
          </a:p>
          <a:p>
            <a:pPr defTabSz="653861">
              <a:defRPr/>
            </a:pPr>
            <a:r>
              <a:rPr lang="ru-RU" sz="1500" dirty="0"/>
              <a:t>ОРЕНБУРГСКОЙ  ОБЛАСТИ  НА  </a:t>
            </a:r>
            <a:r>
              <a:rPr lang="ru-RU" sz="1500" dirty="0" smtClean="0"/>
              <a:t>15.10.2021</a:t>
            </a:r>
            <a:endParaRPr lang="ru-RU" sz="1500" dirty="0"/>
          </a:p>
        </p:txBody>
      </p:sp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99224" y="1858419"/>
            <a:ext cx="245768" cy="25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86666" y="5656964"/>
            <a:ext cx="287029" cy="255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1843217"/>
            <a:ext cx="242180" cy="25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5656964"/>
            <a:ext cx="242180" cy="255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171021"/>
            <a:ext cx="10333038" cy="8037943"/>
            <a:chOff x="-132749" y="393"/>
            <a:chExt cx="9021040" cy="7348289"/>
          </a:xfrm>
        </p:grpSpPr>
        <p:sp>
          <p:nvSpPr>
            <p:cNvPr id="38" name="Text Box 2"/>
            <p:cNvSpPr txBox="1">
              <a:spLocks noChangeArrowheads="1"/>
            </p:cNvSpPr>
            <p:nvPr/>
          </p:nvSpPr>
          <p:spPr bwMode="auto">
            <a:xfrm>
              <a:off x="-132749" y="393"/>
              <a:ext cx="9021040" cy="767835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999" tIns="30004" rIns="59999" bIns="30004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738866">
                <a:defRPr/>
              </a:pP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ПРОГНОЗ  ТЕМПЕРАТУРНОГО ФОНА НА ТЕРРИТОРИИ</a:t>
              </a:r>
            </a:p>
            <a:p>
              <a:pPr defTabSz="738866">
                <a:defRPr/>
              </a:pPr>
              <a:r>
                <a:rPr lang="ru-RU" alt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ОРЕНБУРГСКОЙ  ОБЛАСТИ  НА  16.02.2022</a:t>
              </a:r>
              <a:endParaRPr lang="ru-RU" altLang="ru-RU" sz="16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132749" y="768228"/>
              <a:ext cx="9021040" cy="6580454"/>
              <a:chOff x="-132780" y="768228"/>
              <a:chExt cx="9021040" cy="6580456"/>
            </a:xfrm>
          </p:grpSpPr>
          <p:cxnSp>
            <p:nvCxnSpPr>
              <p:cNvPr id="65" name="Прямая соединительная линия 64"/>
              <p:cNvCxnSpPr>
                <a:stCxn id="38" idx="2"/>
              </p:cNvCxnSpPr>
              <p:nvPr/>
            </p:nvCxnSpPr>
            <p:spPr>
              <a:xfrm rot="5400000">
                <a:off x="1087512" y="4058456"/>
                <a:ext cx="658045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8143" y="1563839"/>
                <a:ext cx="700228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417691" y="2736443"/>
                <a:ext cx="81638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545081" y="1042386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488168" y="3752700"/>
                <a:ext cx="1198115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-132780" y="5081650"/>
                <a:ext cx="684216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417691" y="5941586"/>
                <a:ext cx="72312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572171" y="4345180"/>
                <a:ext cx="548450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840555" y="6957816"/>
                <a:ext cx="10810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857765" y="5785233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121901" y="4372474"/>
                <a:ext cx="55637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5082514" y="7153113"/>
                <a:ext cx="128973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589172" y="1407491"/>
                <a:ext cx="57293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857765" y="2658279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 err="1" smtClean="0">
                    <a:solidFill>
                      <a:prstClr val="white"/>
                    </a:solidFill>
                    <a:latin typeface="+mj-lt"/>
                  </a:rPr>
                  <a:t>Оренбрг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069197" y="3752700"/>
                <a:ext cx="126859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325494" y="1071547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Уфа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518695" y="4378104"/>
                <a:ext cx="7141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30">
                  <a:defRPr/>
                </a:pPr>
                <a:r>
                  <a:rPr lang="ru-RU" dirty="0">
                    <a:solidFill>
                      <a:prstClr val="white"/>
                    </a:solidFill>
                    <a:latin typeface="+mj-lt"/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  <a:latin typeface="+mj-lt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716810" y="820681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6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135781" y="4143566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6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17.00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41421" y="4143566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60">
                  <a:defRPr/>
                </a:pPr>
                <a:r>
                  <a:rPr lang="ru-RU" sz="1000" dirty="0">
                    <a:solidFill>
                      <a:prstClr val="black"/>
                    </a:solidFill>
                  </a:rPr>
                  <a:t>20.00 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1199901" y="804184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60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05.00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Прямая соединительная линия 85"/>
              <p:cNvCxnSpPr/>
              <p:nvPr/>
            </p:nvCxnSpPr>
            <p:spPr>
              <a:xfrm flipV="1">
                <a:off x="-132780" y="4039348"/>
                <a:ext cx="9021040" cy="2605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/>
            <p:cNvSpPr txBox="1"/>
            <p:nvPr/>
          </p:nvSpPr>
          <p:spPr bwMode="auto">
            <a:xfrm>
              <a:off x="2756792" y="2970963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16">
                <a:defRPr/>
              </a:pPr>
              <a:r>
                <a:rPr lang="ru-RU" dirty="0">
                  <a:solidFill>
                    <a:prstClr val="white"/>
                  </a:solidFill>
                  <a:latin typeface="+mj-lt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6" name="TextBox 55"/>
            <p:cNvSpPr txBox="1"/>
            <p:nvPr/>
          </p:nvSpPr>
          <p:spPr bwMode="auto">
            <a:xfrm>
              <a:off x="7267343" y="3049147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16">
                <a:defRPr/>
              </a:pPr>
              <a:r>
                <a:rPr lang="ru-RU" dirty="0">
                  <a:solidFill>
                    <a:prstClr val="white"/>
                  </a:solidFill>
                  <a:latin typeface="+mj-lt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897746" y="6254278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16">
                <a:defRPr/>
              </a:pPr>
              <a:r>
                <a:rPr lang="ru-RU" dirty="0">
                  <a:solidFill>
                    <a:prstClr val="white"/>
                  </a:solidFill>
                  <a:latin typeface="+mj-lt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267343" y="6176101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16">
                <a:defRPr/>
              </a:pPr>
              <a:r>
                <a:rPr lang="ru-RU" dirty="0">
                  <a:solidFill>
                    <a:prstClr val="white"/>
                  </a:solidFill>
                  <a:latin typeface="+mj-lt"/>
                </a:rPr>
                <a:t>г.Орск</a:t>
              </a:r>
              <a:endParaRPr lang="ru-RU" sz="1000" dirty="0">
                <a:solidFill>
                  <a:prstClr val="white"/>
                </a:solidFill>
                <a:latin typeface="+mj-lt"/>
              </a:endParaRPr>
            </a:p>
          </p:txBody>
        </p:sp>
      </p:grpSp>
      <p:pic>
        <p:nvPicPr>
          <p:cNvPr id="4108" name="Объект 3"/>
          <p:cNvPicPr>
            <a:picLocks noChangeAspect="1"/>
          </p:cNvPicPr>
          <p:nvPr/>
        </p:nvPicPr>
        <p:blipFill>
          <a:blip r:embed="rId8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1450" y="4443413"/>
            <a:ext cx="5081588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45000"/>
            <a:ext cx="5270500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3513" y="811212"/>
            <a:ext cx="5089525" cy="36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23912"/>
            <a:ext cx="5270500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10333038" cy="8173757"/>
            <a:chOff x="-132749" y="393"/>
            <a:chExt cx="9021009" cy="7470967"/>
          </a:xfrm>
        </p:grpSpPr>
        <p:sp>
          <p:nvSpPr>
            <p:cNvPr id="34" name="Text Box 2"/>
            <p:cNvSpPr txBox="1">
              <a:spLocks noChangeArrowheads="1"/>
            </p:cNvSpPr>
            <p:nvPr/>
          </p:nvSpPr>
          <p:spPr bwMode="auto">
            <a:xfrm>
              <a:off x="-132749" y="393"/>
              <a:ext cx="9021009" cy="767683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999" tIns="30004" rIns="59999" bIns="30004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632978">
                <a:defRPr/>
              </a:pPr>
              <a:r>
                <a:rPr lang="ru-RU" sz="1600" dirty="0">
                  <a:latin typeface="Arial"/>
                </a:rPr>
                <a:t>ПРОГНОЗ </a:t>
              </a:r>
              <a:r>
                <a:rPr lang="ru-RU" sz="1600" dirty="0">
                  <a:solidFill>
                    <a:srgbClr val="FFFFFF"/>
                  </a:solidFill>
                  <a:latin typeface="Arial"/>
                </a:rPr>
                <a:t> ПОРЫВОВ ВЕТРА </a:t>
              </a:r>
              <a:r>
                <a:rPr lang="ru-RU" sz="1600" dirty="0">
                  <a:latin typeface="Arial"/>
                </a:rPr>
                <a:t>НА ТЕРРИТОРИИ</a:t>
              </a:r>
            </a:p>
            <a:p>
              <a:pPr defTabSz="632978">
                <a:defRPr/>
              </a:pPr>
              <a:r>
                <a:rPr lang="ru-RU" sz="1600" dirty="0">
                  <a:latin typeface="Arial"/>
                </a:rPr>
                <a:t>ОРЕНБУРГСКОЙ  ОБЛАСТИ  НА  </a:t>
              </a:r>
              <a:r>
                <a:rPr lang="ru-RU" sz="1600" dirty="0" smtClean="0">
                  <a:latin typeface="Arial"/>
                </a:rPr>
                <a:t>16.02.2022</a:t>
              </a:r>
              <a:endParaRPr lang="ru-RU" sz="1600" dirty="0">
                <a:latin typeface="Arial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132749" y="804186"/>
              <a:ext cx="8144293" cy="6667174"/>
              <a:chOff x="-132780" y="804186"/>
              <a:chExt cx="8144321" cy="6667176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-132780" y="1485375"/>
                <a:ext cx="700228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249335" y="2680298"/>
                <a:ext cx="816389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580632" y="995455"/>
                <a:ext cx="641714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699600" y="3752326"/>
                <a:ext cx="1198115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-132780" y="4924342"/>
                <a:ext cx="684216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417691" y="6018559"/>
                <a:ext cx="723123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893874" y="4345190"/>
                <a:ext cx="548450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840555" y="7113457"/>
                <a:ext cx="1081073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857765" y="6174875"/>
                <a:ext cx="891273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455517" y="4434855"/>
                <a:ext cx="556377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41559" y="7308009"/>
                <a:ext cx="1289739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589172" y="1407217"/>
                <a:ext cx="572937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846862" y="2692108"/>
                <a:ext cx="891273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928242" y="3751953"/>
                <a:ext cx="1268593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6325494" y="1071548"/>
                <a:ext cx="641714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4518695" y="4377234"/>
                <a:ext cx="714114" cy="163353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288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709379" y="821878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135781" y="4143566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17.00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646333" y="4143566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20.00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9901" y="804186"/>
                <a:ext cx="2302162" cy="207702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08.00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 bwMode="auto">
            <a:xfrm>
              <a:off x="2686304" y="3048541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7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7267318" y="2892225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7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615827" y="6487507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7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478749" y="6487507"/>
              <a:ext cx="605818" cy="159728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372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51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2775" y="1782410"/>
            <a:ext cx="267296" cy="262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78300" y="1871720"/>
            <a:ext cx="258326" cy="254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42" y="5580955"/>
            <a:ext cx="267295" cy="262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" name="Прямая соединительная линия 65"/>
          <p:cNvCxnSpPr/>
          <p:nvPr/>
        </p:nvCxnSpPr>
        <p:spPr bwMode="auto">
          <a:xfrm flipV="1">
            <a:off x="0" y="4418019"/>
            <a:ext cx="10333038" cy="2850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63949" y="5558152"/>
            <a:ext cx="269090" cy="263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" name="Прямая соединительная линия 64"/>
          <p:cNvCxnSpPr/>
          <p:nvPr/>
        </p:nvCxnSpPr>
        <p:spPr bwMode="auto">
          <a:xfrm flipH="1">
            <a:off x="5252628" y="798094"/>
            <a:ext cx="14351" cy="74108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3" name="Объект 3"/>
          <p:cNvPicPr>
            <a:picLocks noChangeAspect="1"/>
          </p:cNvPicPr>
          <p:nvPr/>
        </p:nvPicPr>
        <p:blipFill>
          <a:blip r:embed="rId8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824" y="4432300"/>
            <a:ext cx="5129213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94200"/>
            <a:ext cx="5207000" cy="381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5574" y="841375"/>
            <a:ext cx="5097463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0900"/>
            <a:ext cx="52070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0" y="1"/>
            <a:ext cx="10333038" cy="773391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47" tIns="26729" rIns="53447" bIns="26729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653944">
              <a:defRPr/>
            </a:pPr>
            <a:r>
              <a:rPr lang="ru-RU" sz="1500" dirty="0"/>
              <a:t>ПРОГНОЗ </a:t>
            </a:r>
            <a:r>
              <a:rPr lang="ru-RU" sz="1500" dirty="0">
                <a:solidFill>
                  <a:srgbClr val="FFFFFF"/>
                </a:solidFill>
              </a:rPr>
              <a:t> ТЕМПЕРАТУРНОГО ФОНА </a:t>
            </a:r>
            <a:r>
              <a:rPr lang="ru-RU" sz="1500" dirty="0"/>
              <a:t>НА ТЕРРИТОРИИ</a:t>
            </a:r>
          </a:p>
          <a:p>
            <a:pPr defTabSz="653944">
              <a:defRPr/>
            </a:pPr>
            <a:r>
              <a:rPr lang="ru-RU" sz="1500" dirty="0"/>
              <a:t>ОРЕНБУРГСКОЙ  ОБЛАСТИ  НА  </a:t>
            </a:r>
            <a:r>
              <a:rPr lang="ru-RU" sz="1500" dirty="0" smtClean="0"/>
              <a:t>15.10.2021</a:t>
            </a:r>
            <a:endParaRPr lang="ru-RU" sz="1500" dirty="0"/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0"/>
            <a:ext cx="10333038" cy="8224166"/>
            <a:chOff x="-132812" y="393"/>
            <a:chExt cx="9021103" cy="7518523"/>
          </a:xfrm>
        </p:grpSpPr>
        <p:sp>
          <p:nvSpPr>
            <p:cNvPr id="38" name="Text Box 2"/>
            <p:cNvSpPr txBox="1">
              <a:spLocks noChangeArrowheads="1"/>
            </p:cNvSpPr>
            <p:nvPr/>
          </p:nvSpPr>
          <p:spPr bwMode="auto">
            <a:xfrm>
              <a:off x="-132812" y="393"/>
              <a:ext cx="9021103" cy="767834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999" tIns="30004" rIns="59999" bIns="30004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738959">
                <a:defRPr/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ПРОГНОЗ </a:t>
              </a:r>
              <a:r>
                <a:rPr lang="ru-RU" sz="16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 ВЫПАДЕНИЯ ОСАДКОВ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НА ТЕРРИТОРИИ</a:t>
              </a:r>
            </a:p>
            <a:p>
              <a:pPr defTabSz="738959">
                <a:defRPr/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ОРЕНБУРГСКОЙ  ОБЛАСТИ  НА  16.02.2022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-132812" y="754331"/>
              <a:ext cx="9021103" cy="6764585"/>
              <a:chOff x="-132843" y="754331"/>
              <a:chExt cx="9021103" cy="6764587"/>
            </a:xfrm>
          </p:grpSpPr>
          <p:cxnSp>
            <p:nvCxnSpPr>
              <p:cNvPr id="65" name="Прямая соединительная линия 64"/>
              <p:cNvCxnSpPr/>
              <p:nvPr/>
            </p:nvCxnSpPr>
            <p:spPr>
              <a:xfrm rot="5400000">
                <a:off x="1031437" y="4133492"/>
                <a:ext cx="6764587" cy="626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-132812" y="1720187"/>
                <a:ext cx="700228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454419" y="2729817"/>
                <a:ext cx="81638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009208" y="1071548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8143" y="3596351"/>
                <a:ext cx="1198115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-132843" y="4768962"/>
                <a:ext cx="684216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488116" y="6097918"/>
                <a:ext cx="72312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840530" y="4378091"/>
                <a:ext cx="548450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78621" y="7114166"/>
                <a:ext cx="10810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716788" y="5941570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210141" y="4378090"/>
                <a:ext cx="55637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659649" y="7114166"/>
                <a:ext cx="1289739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448202" y="1485666"/>
                <a:ext cx="57293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998708" y="2736444"/>
                <a:ext cx="89127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Оренбург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659649" y="3596351"/>
                <a:ext cx="1268593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Республика Казахстан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325494" y="1071548"/>
                <a:ext cx="641714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Уфа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716810" y="820682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306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11.00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135781" y="4143566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14.00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41421" y="4143566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291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20.00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(мест.) 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1199901" y="804184"/>
                <a:ext cx="2302162" cy="207743"/>
              </a:xfrm>
              <a:prstGeom prst="rect">
                <a:avLst/>
              </a:prstGeom>
              <a:solidFill>
                <a:srgbClr val="FFFF00"/>
              </a:solidFill>
              <a:effectLst>
                <a:softEdge rad="63500"/>
              </a:effectLst>
            </p:spPr>
            <p:txBody>
              <a:bodyPr lIns="72588" tIns="36321" rIns="72588" bIns="36321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365306">
                  <a:defRPr/>
                </a:pPr>
                <a:r>
                  <a:rPr lang="ru-RU" sz="1000" dirty="0" smtClean="0">
                    <a:solidFill>
                      <a:prstClr val="black"/>
                    </a:solidFill>
                  </a:rPr>
                  <a:t>08.00 </a:t>
                </a:r>
                <a:r>
                  <a:rPr lang="ru-RU" sz="1000" dirty="0">
                    <a:solidFill>
                      <a:prstClr val="black"/>
                    </a:solidFill>
                  </a:rPr>
                  <a:t>(мест</a:t>
                </a:r>
                <a:r>
                  <a:rPr lang="ru-RU" sz="1000" dirty="0" smtClean="0">
                    <a:solidFill>
                      <a:prstClr val="black"/>
                    </a:solidFill>
                  </a:rPr>
                  <a:t>.) 16.02.2022</a:t>
                </a:r>
                <a:endParaRPr lang="ru-RU" sz="1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Прямая соединительная линия 85"/>
              <p:cNvCxnSpPr/>
              <p:nvPr/>
            </p:nvCxnSpPr>
            <p:spPr>
              <a:xfrm flipV="1">
                <a:off x="-132843" y="4039342"/>
                <a:ext cx="9021103" cy="2605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4448186" y="1485667"/>
                <a:ext cx="572937" cy="163386"/>
              </a:xfrm>
              <a:prstGeom prst="rect">
                <a:avLst/>
              </a:prstGeom>
              <a:solidFill>
                <a:srgbClr val="FF0000"/>
              </a:solidFill>
              <a:effectLst>
                <a:softEdge rad="63500"/>
              </a:effectLst>
            </p:spPr>
            <p:txBody>
              <a:bodyPr lIns="70277" tIns="35156" rIns="70277" bIns="35156">
                <a:spAutoFit/>
              </a:bodyPr>
              <a:lstStyle>
                <a:defPPr>
                  <a:defRPr lang="ru-RU"/>
                </a:defPPr>
                <a:lvl1pPr algn="ctr">
                  <a:defRPr sz="7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702317"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Самара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 bwMode="auto">
            <a:xfrm>
              <a:off x="7267332" y="3127314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40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 bwMode="auto">
            <a:xfrm>
              <a:off x="2756749" y="6176090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40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 bwMode="auto">
            <a:xfrm>
              <a:off x="7126376" y="6176090"/>
              <a:ext cx="605818" cy="15976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6346" tIns="33192" rIns="66346" bIns="3319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62400">
                <a:defRPr/>
              </a:pPr>
              <a:r>
                <a:rPr lang="ru-RU" dirty="0">
                  <a:solidFill>
                    <a:prstClr val="white"/>
                  </a:solidFill>
                </a:rPr>
                <a:t>г.Орск</a:t>
              </a:r>
              <a:endParaRPr lang="ru-RU" sz="1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615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9187" y="1981933"/>
            <a:ext cx="224242" cy="24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08798" y="1940128"/>
            <a:ext cx="224241" cy="24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7394" y="5786179"/>
            <a:ext cx="224241" cy="24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08798" y="5786179"/>
            <a:ext cx="224241" cy="24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 bwMode="auto">
          <a:xfrm>
            <a:off x="5327974" y="5130609"/>
            <a:ext cx="656259" cy="18998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430" tIns="40735" rIns="81430" bIns="4073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02317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6159" name="Объект 3"/>
          <p:cNvPicPr>
            <a:picLocks noChangeAspect="1"/>
          </p:cNvPicPr>
          <p:nvPr/>
        </p:nvPicPr>
        <p:blipFill>
          <a:blip r:embed="rId8" cstate="print"/>
          <a:srcRect r="64029"/>
          <a:stretch>
            <a:fillRect/>
          </a:stretch>
        </p:blipFill>
        <p:spPr bwMode="auto">
          <a:xfrm>
            <a:off x="116606" y="68408"/>
            <a:ext cx="627876" cy="6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559322</TotalTime>
  <Words>389</Words>
  <Application>Microsoft Office PowerPoint</Application>
  <PresentationFormat>Произвольный</PresentationFormat>
  <Paragraphs>144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2_Тема Office</vt:lpstr>
      <vt:lpstr>Слайд 1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</cp:lastModifiedBy>
  <cp:revision>25224</cp:revision>
  <cp:lastPrinted>2020-10-29T20:01:36Z</cp:lastPrinted>
  <dcterms:created xsi:type="dcterms:W3CDTF">2014-09-08T13:21:12Z</dcterms:created>
  <dcterms:modified xsi:type="dcterms:W3CDTF">2022-02-15T10:09:29Z</dcterms:modified>
</cp:coreProperties>
</file>